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6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29" r:id="rId4"/>
    <p:sldMasterId id="2147484475" r:id="rId5"/>
    <p:sldMasterId id="2147484495" r:id="rId6"/>
    <p:sldMasterId id="2147484544" r:id="rId7"/>
    <p:sldMasterId id="2147484563" r:id="rId8"/>
    <p:sldMasterId id="2147484580" r:id="rId9"/>
    <p:sldMasterId id="2147484598" r:id="rId10"/>
    <p:sldMasterId id="2147484616" r:id="rId11"/>
  </p:sldMasterIdLst>
  <p:notesMasterIdLst>
    <p:notesMasterId r:id="rId19"/>
  </p:notesMasterIdLst>
  <p:handoutMasterIdLst>
    <p:handoutMasterId r:id="rId20"/>
  </p:handoutMasterIdLst>
  <p:sldIdLst>
    <p:sldId id="1570" r:id="rId12"/>
    <p:sldId id="1571" r:id="rId13"/>
    <p:sldId id="1572" r:id="rId14"/>
    <p:sldId id="1511" r:id="rId15"/>
    <p:sldId id="1573" r:id="rId16"/>
    <p:sldId id="1602" r:id="rId17"/>
    <p:sldId id="1576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gic Apps Intro" id="{6E232873-A19C-4516-A052-F5F055611CD2}">
          <p14:sldIdLst>
            <p14:sldId id="1570"/>
            <p14:sldId id="1571"/>
            <p14:sldId id="1572"/>
            <p14:sldId id="1511"/>
            <p14:sldId id="1573"/>
            <p14:sldId id="1602"/>
            <p14:sldId id="15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7"/>
    <a:srgbClr val="000000"/>
    <a:srgbClr val="FF8C00"/>
    <a:srgbClr val="D83B01"/>
    <a:srgbClr val="FFB900"/>
    <a:srgbClr val="107C10"/>
    <a:srgbClr val="353535"/>
    <a:srgbClr val="FF505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7" autoAdjust="0"/>
    <p:restoredTop sz="85013" autoAdjust="0"/>
  </p:normalViewPr>
  <p:slideViewPr>
    <p:cSldViewPr>
      <p:cViewPr varScale="1">
        <p:scale>
          <a:sx n="69" d="100"/>
          <a:sy n="69" d="100"/>
        </p:scale>
        <p:origin x="130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4/23/2018 5:14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19T22:51:18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17026 12993 128,'0'31'0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4/23/2018 5:14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4/23/2018 5:14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08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82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F422DD-3A9D-4B21-8BB3-354C13ADC7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097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4/23/2018 5:14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483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126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09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4/23/2018 5:14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59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Amsterdam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983556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Amsterdam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CCDA-97D8-4EEC-BB70-35BB2656C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464" y="2072640"/>
            <a:ext cx="4366652" cy="46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12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ydn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364541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Sydney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D2B44-02B3-4704-B20D-77B0E4EDCD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469265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32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7CB8D-36FF-43CF-86DF-54192446E0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5485314" cy="12258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3951157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7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AEE2-BA39-4A01-8EE0-D03C0F4BB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0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4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651" marR="0" lvl="1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7875" marR="0" lvl="2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449" marR="0" lvl="3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023" marR="0" lvl="4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6956" marR="0" lvl="1" indent="-17141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640" marR="0" lvl="2" indent="-188876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516" marR="0" lvl="3" indent="-17618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741" marR="0" lvl="4" indent="-169831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0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3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5849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97747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58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Tel Aviv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06475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Tel Aviv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D136F-B74A-4FBF-985E-0358DDC8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839" y="471490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819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0892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6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48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57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8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741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Amsterdam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015925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Amsterdam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CCDA-97D8-4EEC-BB70-35BB2656C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464" y="2072641"/>
            <a:ext cx="4366652" cy="46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09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Birmingham, U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665078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Birmingham, UK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A3A6C4-7EA4-41C1-9EFC-7974C748CE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127" y="2125663"/>
            <a:ext cx="43145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0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Cape T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939008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Cape Town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5838-1B1B-4CB1-9F58-D335A29091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199" y="391032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6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Toron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47127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Toronto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AE9F7-EE91-428F-991B-A1C207969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679" y="418728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Frankfur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647036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Frankfurt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98B27FA-10B5-4C39-ADFF-DA897B85E2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039" y="471233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31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Pari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027119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32C38-E6F3-48E3-812F-24ED6A89EE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521" y="461331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8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an Francisc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293573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San Francisco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9E530-00ED-4A6D-98AC-2BE2AD154F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420689"/>
            <a:ext cx="7955513" cy="79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2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ao Paul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2" y="2799718"/>
            <a:ext cx="1773400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São Paulo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32E03-0B5B-49BA-ADCC-30A953E941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516" y="408656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1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ingapo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810943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Singapore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86B11-2064-487A-9227-FD2929577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369" y="2134576"/>
            <a:ext cx="4274428" cy="45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tockholm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2" y="2799718"/>
            <a:ext cx="1855745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Stockholm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A8868-18E5-423A-8715-F7EC8EE06D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398409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4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ydn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7305482" cy="1246225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73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Thank you Sydney!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D2B44-02B3-4704-B20D-77B0E4EDCD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469265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01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Tel Aviv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27272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Tel Aviv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D136F-B74A-4FBF-985E-0358DDC8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839" y="471490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Toron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2" y="2799718"/>
            <a:ext cx="1468739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Toronto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AE9F7-EE91-428F-991B-A1C207969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679" y="418728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7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Warsaw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2" y="2799718"/>
            <a:ext cx="1478485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Warsaw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F32CC-0029-4324-9EC2-67195E1F6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519" y="421006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Warsaw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56681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Warsaw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F32CC-0029-4324-9EC2-67195E1F6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519" y="421006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5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Washington, D.C.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2" y="2799718"/>
            <a:ext cx="2786275" cy="76065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Washington, D.C.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BD4B5-4269-42DF-97F7-8743E616EA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398408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49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Washington, D.C.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738763" cy="7516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Washington, D.C.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BD4B5-4269-42DF-97F7-8743E616EA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398408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7CB8D-36FF-43CF-86DF-54192446E0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5384744" cy="116923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AEE2-BA39-4A01-8EE0-D03C0F4BB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Birmingham, U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619948" cy="7516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Birmingham, UK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A3A6C4-7EA4-41C1-9EFC-7974C748CE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127" y="2125663"/>
            <a:ext cx="43145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57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Cape T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908151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Cape Town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5838-1B1B-4CB1-9F58-D335A29091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199" y="391032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32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87E2B-2F4D-4DAC-8C20-FA77D0F1AD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E4B19-6424-44A4-99B5-D9DE6C5EF396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16763-B302-4CB4-A7E6-335EB9F4A5AA}"/>
              </a:ext>
            </a:extLst>
          </p:cNvPr>
          <p:cNvSpPr txBox="1"/>
          <p:nvPr userDrawn="1"/>
        </p:nvSpPr>
        <p:spPr>
          <a:xfrm>
            <a:off x="280281" y="2799718"/>
            <a:ext cx="5384744" cy="116923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A3A71-CF72-4A04-8AB8-1B34772128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Frankfur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621919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Frankfurt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98B27FA-10B5-4C39-ADFF-DA897B85E2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039" y="471233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8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2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72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Pari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014188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32C38-E6F3-48E3-812F-24ED6A89EE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521" y="461331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8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972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772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14251" marR="0" lvl="1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1" marR="0" lvl="2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1" marR="0" lvl="3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1" marR="0" lvl="4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1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31730" marR="0" lvl="1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0" marR="0" lvl="2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0" marR="0" lvl="3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0" marR="0" lvl="4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8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er 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7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Drag picture to placeholder or click icon to add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9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99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341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9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360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4351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380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an Francisc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255746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San Francisco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9E530-00ED-4A6D-98AC-2BE2AD154F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420688"/>
            <a:ext cx="7955513" cy="79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677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43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34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70" y="295275"/>
            <a:ext cx="7043233" cy="917575"/>
          </a:xfrm>
        </p:spPr>
        <p:txBody>
          <a:bodyPr/>
          <a:lstStyle>
            <a:lvl1pPr>
              <a:defRPr sz="3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6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38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82738" y="6041341"/>
            <a:ext cx="233615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#Integrate2017</a:t>
            </a:r>
          </a:p>
        </p:txBody>
      </p:sp>
    </p:spTree>
    <p:extLst>
      <p:ext uri="{BB962C8B-B14F-4D97-AF65-F5344CB8AC3E}">
        <p14:creationId xmlns:p14="http://schemas.microsoft.com/office/powerpoint/2010/main" val="132925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9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7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ao Paul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745799" cy="7516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São Paulo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32E03-0B5B-49BA-ADCC-30A953E941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516" y="408656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5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8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3637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94830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6203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5904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69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862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ingapo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782604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Singapore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86B11-2064-487A-9227-FD2929577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369" y="2134576"/>
            <a:ext cx="4274428" cy="45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06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Additional Resources/Links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638" y="6423310"/>
            <a:ext cx="1450974" cy="3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598112"/>
      </p:ext>
    </p:extLst>
  </p:cSld>
  <p:clrMapOvr>
    <a:masterClrMapping/>
  </p:clrMapOvr>
  <p:transition spd="slow">
    <p:cover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87E2B-2F4D-4DAC-8C20-FA77D0F1AD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E4B19-6424-44A4-99B5-D9DE6C5EF396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16763-B302-4CB4-A7E6-335EB9F4A5AA}"/>
              </a:ext>
            </a:extLst>
          </p:cNvPr>
          <p:cNvSpPr txBox="1"/>
          <p:nvPr userDrawn="1"/>
        </p:nvSpPr>
        <p:spPr>
          <a:xfrm>
            <a:off x="280281" y="2799718"/>
            <a:ext cx="5485314" cy="12258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408365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7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A3A71-CF72-4A04-8AB8-1B34772128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3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610516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9547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651" marR="0" lvl="1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7875" marR="0" lvl="2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449" marR="0" lvl="3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023" marR="0" lvl="4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518049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6956" marR="0" lvl="1" indent="-17141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640" marR="0" lvl="2" indent="-188876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516" marR="0" lvl="3" indent="-17618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741" marR="0" lvl="4" indent="-169831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22053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40697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tockholm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826526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Stockholm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A8868-18E5-423A-8715-F7EC8EE06D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398409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64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51813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51327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9362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1859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266932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348719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964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50992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2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2235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2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8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0" r:id="rId1"/>
    <p:sldLayoutId id="2147484531" r:id="rId2"/>
    <p:sldLayoutId id="2147484532" r:id="rId3"/>
    <p:sldLayoutId id="2147484533" r:id="rId4"/>
    <p:sldLayoutId id="2147484534" r:id="rId5"/>
    <p:sldLayoutId id="2147484535" r:id="rId6"/>
    <p:sldLayoutId id="2147484536" r:id="rId7"/>
    <p:sldLayoutId id="2147484537" r:id="rId8"/>
    <p:sldLayoutId id="2147484538" r:id="rId9"/>
    <p:sldLayoutId id="2147484539" r:id="rId10"/>
    <p:sldLayoutId id="2147484540" r:id="rId11"/>
    <p:sldLayoutId id="2147484541" r:id="rId12"/>
    <p:sldLayoutId id="2147484542" r:id="rId13"/>
    <p:sldLayoutId id="2147484543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59" r:id="rId15"/>
    <p:sldLayoutId id="2147484560" r:id="rId16"/>
    <p:sldLayoutId id="2147484561" r:id="rId17"/>
    <p:sldLayoutId id="2147484562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4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5" r:id="rId2"/>
    <p:sldLayoutId id="2147484566" r:id="rId3"/>
    <p:sldLayoutId id="2147484567" r:id="rId4"/>
    <p:sldLayoutId id="2147484568" r:id="rId5"/>
    <p:sldLayoutId id="2147484569" r:id="rId6"/>
    <p:sldLayoutId id="2147484570" r:id="rId7"/>
    <p:sldLayoutId id="2147484571" r:id="rId8"/>
    <p:sldLayoutId id="2147484572" r:id="rId9"/>
    <p:sldLayoutId id="2147484573" r:id="rId10"/>
    <p:sldLayoutId id="2147484574" r:id="rId11"/>
    <p:sldLayoutId id="2147484575" r:id="rId12"/>
    <p:sldLayoutId id="2147484576" r:id="rId13"/>
    <p:sldLayoutId id="2147484577" r:id="rId14"/>
    <p:sldLayoutId id="2147484578" r:id="rId15"/>
    <p:sldLayoutId id="2147484579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03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6" r:id="rId16"/>
    <p:sldLayoutId id="2147484597" r:id="rId1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9" r:id="rId1"/>
    <p:sldLayoutId id="2147484600" r:id="rId2"/>
    <p:sldLayoutId id="2147484601" r:id="rId3"/>
    <p:sldLayoutId id="2147484602" r:id="rId4"/>
    <p:sldLayoutId id="2147484603" r:id="rId5"/>
    <p:sldLayoutId id="2147484604" r:id="rId6"/>
    <p:sldLayoutId id="2147484605" r:id="rId7"/>
    <p:sldLayoutId id="2147484606" r:id="rId8"/>
    <p:sldLayoutId id="2147484607" r:id="rId9"/>
    <p:sldLayoutId id="2147484608" r:id="rId10"/>
    <p:sldLayoutId id="2147484609" r:id="rId11"/>
    <p:sldLayoutId id="2147484610" r:id="rId12"/>
    <p:sldLayoutId id="2147484611" r:id="rId13"/>
    <p:sldLayoutId id="2147484612" r:id="rId14"/>
    <p:sldLayoutId id="2147484613" r:id="rId15"/>
    <p:sldLayoutId id="2147484614" r:id="rId16"/>
    <p:sldLayoutId id="2147484615" r:id="rId1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2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7" r:id="rId1"/>
    <p:sldLayoutId id="2147484618" r:id="rId2"/>
    <p:sldLayoutId id="2147484619" r:id="rId3"/>
    <p:sldLayoutId id="2147484620" r:id="rId4"/>
    <p:sldLayoutId id="2147484621" r:id="rId5"/>
    <p:sldLayoutId id="2147484622" r:id="rId6"/>
    <p:sldLayoutId id="2147484623" r:id="rId7"/>
    <p:sldLayoutId id="2147484624" r:id="rId8"/>
    <p:sldLayoutId id="2147484625" r:id="rId9"/>
    <p:sldLayoutId id="2147484626" r:id="rId10"/>
    <p:sldLayoutId id="2147484627" r:id="rId11"/>
    <p:sldLayoutId id="2147484628" r:id="rId12"/>
    <p:sldLayoutId id="2147484629" r:id="rId13"/>
    <p:sldLayoutId id="2147484630" r:id="rId1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4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51237" y="2811462"/>
            <a:ext cx="5638800" cy="917575"/>
          </a:xfrm>
        </p:spPr>
        <p:txBody>
          <a:bodyPr/>
          <a:lstStyle/>
          <a:p>
            <a:r>
              <a:rPr lang="en-US" dirty="0"/>
              <a:t>What is Logic Apps?</a:t>
            </a:r>
          </a:p>
        </p:txBody>
      </p:sp>
    </p:spTree>
    <p:extLst>
      <p:ext uri="{BB962C8B-B14F-4D97-AF65-F5344CB8AC3E}">
        <p14:creationId xmlns:p14="http://schemas.microsoft.com/office/powerpoint/2010/main" val="30572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27" y="298618"/>
            <a:ext cx="7071494" cy="917575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1545928" algn="l"/>
              </a:tabLst>
            </a:pPr>
            <a:r>
              <a:rPr lang="en-US" dirty="0"/>
              <a:t>Logic Apps is </a:t>
            </a:r>
            <a:br>
              <a:rPr lang="en-US" dirty="0"/>
            </a:br>
            <a:r>
              <a:rPr lang="en-US" dirty="0"/>
              <a:t>Powerful Integration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544" y="2512389"/>
            <a:ext cx="7677115" cy="4369538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600" dirty="0">
                <a:latin typeface="+mn-lt"/>
              </a:rPr>
              <a:t>Faster integration using innovative Visual Designer </a:t>
            </a:r>
          </a:p>
          <a:p>
            <a:pPr>
              <a:spcAft>
                <a:spcPts val="2400"/>
              </a:spcAft>
            </a:pPr>
            <a:r>
              <a:rPr lang="en-US" sz="2600" dirty="0">
                <a:latin typeface="+mn-lt"/>
              </a:rPr>
              <a:t>Easy workflow creation with triggers and actions</a:t>
            </a:r>
          </a:p>
          <a:p>
            <a:pPr>
              <a:spcAft>
                <a:spcPts val="2400"/>
              </a:spcAft>
            </a:pPr>
            <a:r>
              <a:rPr lang="en-US" sz="2600" dirty="0">
                <a:latin typeface="+mn-lt"/>
              </a:rPr>
              <a:t>Mashup applications, data and services</a:t>
            </a:r>
          </a:p>
          <a:p>
            <a:pPr>
              <a:spcAft>
                <a:spcPts val="2400"/>
              </a:spcAft>
            </a:pPr>
            <a:r>
              <a:rPr lang="en-US" sz="2600" dirty="0">
                <a:latin typeface="+mn-lt"/>
              </a:rPr>
              <a:t>Built for mission critical Enterprise Integration</a:t>
            </a:r>
          </a:p>
          <a:p>
            <a:pPr>
              <a:spcAft>
                <a:spcPts val="2400"/>
              </a:spcAft>
            </a:pPr>
            <a:r>
              <a:rPr lang="en-US" sz="2600" dirty="0">
                <a:latin typeface="+mn-lt"/>
              </a:rPr>
              <a:t>Create, deploy, manage and monitor</a:t>
            </a:r>
          </a:p>
          <a:p>
            <a:pPr>
              <a:spcAft>
                <a:spcPts val="2400"/>
              </a:spcAft>
            </a:pPr>
            <a:endParaRPr lang="en-US" sz="260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408872" y="497"/>
            <a:ext cx="4026722" cy="6993533"/>
            <a:chOff x="8409182" y="0"/>
            <a:chExt cx="4027293" cy="6994525"/>
          </a:xfrm>
        </p:grpSpPr>
        <p:sp>
          <p:nvSpPr>
            <p:cNvPr id="4" name="Rectangle 3"/>
            <p:cNvSpPr/>
            <p:nvPr/>
          </p:nvSpPr>
          <p:spPr bwMode="auto">
            <a:xfrm>
              <a:off x="8409182" y="0"/>
              <a:ext cx="4027293" cy="6994525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324507" y="2941801"/>
              <a:ext cx="2028656" cy="1110923"/>
              <a:chOff x="7712710" y="2866532"/>
              <a:chExt cx="900970" cy="49338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Left Brace 11"/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32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Left Brace 12"/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32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Left Brace 13"/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32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Rectangle 17">
            <a:extLst/>
          </p:cNvPr>
          <p:cNvSpPr/>
          <p:nvPr/>
        </p:nvSpPr>
        <p:spPr bwMode="auto">
          <a:xfrm>
            <a:off x="7821738" y="992"/>
            <a:ext cx="4756807" cy="699353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9184" y="1574841"/>
            <a:ext cx="4418726" cy="3496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F781EC-75A6-4903-8A61-516BA83B7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" y="427100"/>
            <a:ext cx="1147741" cy="11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3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169" y="312980"/>
            <a:ext cx="10948246" cy="917314"/>
          </a:xfrm>
        </p:spPr>
        <p:txBody>
          <a:bodyPr/>
          <a:lstStyle/>
          <a:p>
            <a:r>
              <a:rPr lang="en-US" dirty="0"/>
              <a:t>Logic Apps is </a:t>
            </a:r>
            <a:r>
              <a:rPr lang="en-US" dirty="0" err="1"/>
              <a:t>Serverless</a:t>
            </a:r>
            <a:r>
              <a:rPr lang="en-US" dirty="0"/>
              <a:t> Technology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7169" y="1618714"/>
            <a:ext cx="3930249" cy="4899099"/>
          </a:xfrm>
          <a:prstGeom prst="rect">
            <a:avLst/>
          </a:prstGeom>
          <a:solidFill>
            <a:schemeClr val="accent1"/>
          </a:solidFill>
        </p:spPr>
        <p:txBody>
          <a:bodyPr wrap="square" lIns="182802" tIns="146241" rIns="182802" bIns="146241" rtlCol="0">
            <a:noAutofit/>
          </a:bodyPr>
          <a:lstStyle/>
          <a:p>
            <a:pPr marL="0" marR="0" lvl="0" indent="0" algn="ctr" defTabSz="9132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305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Reduced DevOps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304603" y="1614720"/>
            <a:ext cx="4113051" cy="4899099"/>
          </a:xfrm>
          <a:prstGeom prst="rect">
            <a:avLst/>
          </a:prstGeom>
          <a:solidFill>
            <a:schemeClr val="accent4"/>
          </a:solidFill>
        </p:spPr>
        <p:txBody>
          <a:bodyPr wrap="square" lIns="182802" tIns="146241" rIns="182802" bIns="146241" rtlCol="0">
            <a:noAutofit/>
          </a:bodyPr>
          <a:lstStyle/>
          <a:p>
            <a:pPr marL="0" marR="0" lvl="0" indent="0" algn="ctr" defTabSz="9132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305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Faster Time To Market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485324" y="1618716"/>
            <a:ext cx="3657600" cy="4899099"/>
          </a:xfrm>
          <a:prstGeom prst="rect">
            <a:avLst/>
          </a:prstGeom>
          <a:solidFill>
            <a:schemeClr val="accent1"/>
          </a:solidFill>
        </p:spPr>
        <p:txBody>
          <a:bodyPr wrap="square" lIns="182802" tIns="146241" rIns="182802" bIns="146241" rtlCol="0">
            <a:noAutofit/>
          </a:bodyPr>
          <a:lstStyle/>
          <a:p>
            <a:pPr marL="0" marR="0" lvl="0" indent="0" algn="ctr" defTabSz="9132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305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Micro-billing</a:t>
            </a:r>
          </a:p>
        </p:txBody>
      </p:sp>
      <p:sp useBgFill="1">
        <p:nvSpPr>
          <p:cNvPr id="58" name="Rectangle 57"/>
          <p:cNvSpPr/>
          <p:nvPr/>
        </p:nvSpPr>
        <p:spPr bwMode="auto">
          <a:xfrm>
            <a:off x="2647" y="6513819"/>
            <a:ext cx="12431184" cy="4792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16" rIns="0" bIns="4661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19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446414" y="5513078"/>
            <a:ext cx="1680188" cy="646290"/>
          </a:xfrm>
          <a:prstGeom prst="rect">
            <a:avLst/>
          </a:prstGeom>
          <a:noFill/>
        </p:spPr>
        <p:txBody>
          <a:bodyPr wrap="none" lIns="91401" tIns="45700" rIns="91401" bIns="45700" rtlCol="0">
            <a:spAutoFit/>
          </a:bodyPr>
          <a:lstStyle/>
          <a:p>
            <a:pPr marL="0" marR="0" lvl="0" indent="0" algn="ctr" defTabSz="9138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Rapid</a:t>
            </a:r>
          </a:p>
          <a:p>
            <a:pPr marL="0" marR="0" lvl="0" indent="0" algn="ctr" defTabSz="9138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development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731573" y="3302809"/>
            <a:ext cx="3410678" cy="2856560"/>
            <a:chOff x="4679422" y="3306720"/>
            <a:chExt cx="3412128" cy="2857775"/>
          </a:xfrm>
        </p:grpSpPr>
        <p:sp>
          <p:nvSpPr>
            <p:cNvPr id="107" name="TextBox 106"/>
            <p:cNvSpPr txBox="1"/>
            <p:nvPr/>
          </p:nvSpPr>
          <p:spPr>
            <a:xfrm>
              <a:off x="6324047" y="5517930"/>
              <a:ext cx="1767503" cy="646565"/>
            </a:xfrm>
            <a:prstGeom prst="rect">
              <a:avLst/>
            </a:prstGeom>
            <a:noFill/>
          </p:spPr>
          <p:txBody>
            <a:bodyPr wrap="none" lIns="91401" tIns="45700" rIns="91401" bIns="4570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388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Focus on 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business logic</a:t>
              </a:r>
            </a:p>
          </p:txBody>
        </p:sp>
        <p:sp>
          <p:nvSpPr>
            <p:cNvPr id="111" name="Freeform 19"/>
            <p:cNvSpPr>
              <a:spLocks noChangeAspect="1" noEditPoints="1"/>
            </p:cNvSpPr>
            <p:nvPr/>
          </p:nvSpPr>
          <p:spPr bwMode="auto">
            <a:xfrm>
              <a:off x="4679422" y="3306720"/>
              <a:ext cx="1110341" cy="914400"/>
            </a:xfrm>
            <a:custGeom>
              <a:avLst/>
              <a:gdLst>
                <a:gd name="T0" fmla="*/ 243 w 292"/>
                <a:gd name="T1" fmla="*/ 0 h 240"/>
                <a:gd name="T2" fmla="*/ 49 w 292"/>
                <a:gd name="T3" fmla="*/ 0 h 240"/>
                <a:gd name="T4" fmla="*/ 34 w 292"/>
                <a:gd name="T5" fmla="*/ 15 h 240"/>
                <a:gd name="T6" fmla="*/ 34 w 292"/>
                <a:gd name="T7" fmla="*/ 145 h 240"/>
                <a:gd name="T8" fmla="*/ 49 w 292"/>
                <a:gd name="T9" fmla="*/ 160 h 240"/>
                <a:gd name="T10" fmla="*/ 243 w 292"/>
                <a:gd name="T11" fmla="*/ 160 h 240"/>
                <a:gd name="T12" fmla="*/ 258 w 292"/>
                <a:gd name="T13" fmla="*/ 145 h 240"/>
                <a:gd name="T14" fmla="*/ 258 w 292"/>
                <a:gd name="T15" fmla="*/ 15 h 240"/>
                <a:gd name="T16" fmla="*/ 243 w 292"/>
                <a:gd name="T17" fmla="*/ 0 h 240"/>
                <a:gd name="T18" fmla="*/ 244 w 292"/>
                <a:gd name="T19" fmla="*/ 148 h 240"/>
                <a:gd name="T20" fmla="*/ 48 w 292"/>
                <a:gd name="T21" fmla="*/ 148 h 240"/>
                <a:gd name="T22" fmla="*/ 48 w 292"/>
                <a:gd name="T23" fmla="*/ 12 h 240"/>
                <a:gd name="T24" fmla="*/ 244 w 292"/>
                <a:gd name="T25" fmla="*/ 12 h 240"/>
                <a:gd name="T26" fmla="*/ 244 w 292"/>
                <a:gd name="T27" fmla="*/ 148 h 240"/>
                <a:gd name="T28" fmla="*/ 287 w 292"/>
                <a:gd name="T29" fmla="*/ 225 h 240"/>
                <a:gd name="T30" fmla="*/ 260 w 292"/>
                <a:gd name="T31" fmla="*/ 179 h 240"/>
                <a:gd name="T32" fmla="*/ 245 w 292"/>
                <a:gd name="T33" fmla="*/ 164 h 240"/>
                <a:gd name="T34" fmla="*/ 47 w 292"/>
                <a:gd name="T35" fmla="*/ 164 h 240"/>
                <a:gd name="T36" fmla="*/ 32 w 292"/>
                <a:gd name="T37" fmla="*/ 179 h 240"/>
                <a:gd name="T38" fmla="*/ 5 w 292"/>
                <a:gd name="T39" fmla="*/ 225 h 240"/>
                <a:gd name="T40" fmla="*/ 11 w 292"/>
                <a:gd name="T41" fmla="*/ 240 h 240"/>
                <a:gd name="T42" fmla="*/ 282 w 292"/>
                <a:gd name="T43" fmla="*/ 240 h 240"/>
                <a:gd name="T44" fmla="*/ 287 w 292"/>
                <a:gd name="T45" fmla="*/ 225 h 240"/>
                <a:gd name="T46" fmla="*/ 108 w 292"/>
                <a:gd name="T47" fmla="*/ 233 h 240"/>
                <a:gd name="T48" fmla="*/ 114 w 292"/>
                <a:gd name="T49" fmla="*/ 213 h 240"/>
                <a:gd name="T50" fmla="*/ 178 w 292"/>
                <a:gd name="T51" fmla="*/ 213 h 240"/>
                <a:gd name="T52" fmla="*/ 184 w 292"/>
                <a:gd name="T53" fmla="*/ 233 h 240"/>
                <a:gd name="T54" fmla="*/ 108 w 292"/>
                <a:gd name="T55" fmla="*/ 233 h 240"/>
                <a:gd name="T56" fmla="*/ 26 w 292"/>
                <a:gd name="T57" fmla="*/ 208 h 240"/>
                <a:gd name="T58" fmla="*/ 47 w 292"/>
                <a:gd name="T59" fmla="*/ 168 h 240"/>
                <a:gd name="T60" fmla="*/ 244 w 292"/>
                <a:gd name="T61" fmla="*/ 168 h 240"/>
                <a:gd name="T62" fmla="*/ 266 w 292"/>
                <a:gd name="T63" fmla="*/ 208 h 240"/>
                <a:gd name="T64" fmla="*/ 26 w 292"/>
                <a:gd name="T65" fmla="*/ 20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40">
                  <a:moveTo>
                    <a:pt x="243" y="0"/>
                  </a:moveTo>
                  <a:cubicBezTo>
                    <a:pt x="243" y="0"/>
                    <a:pt x="243" y="0"/>
                    <a:pt x="49" y="0"/>
                  </a:cubicBezTo>
                  <a:cubicBezTo>
                    <a:pt x="40" y="0"/>
                    <a:pt x="34" y="7"/>
                    <a:pt x="34" y="15"/>
                  </a:cubicBezTo>
                  <a:cubicBezTo>
                    <a:pt x="34" y="15"/>
                    <a:pt x="34" y="15"/>
                    <a:pt x="34" y="145"/>
                  </a:cubicBezTo>
                  <a:cubicBezTo>
                    <a:pt x="34" y="153"/>
                    <a:pt x="40" y="160"/>
                    <a:pt x="49" y="160"/>
                  </a:cubicBezTo>
                  <a:cubicBezTo>
                    <a:pt x="49" y="160"/>
                    <a:pt x="49" y="160"/>
                    <a:pt x="243" y="160"/>
                  </a:cubicBezTo>
                  <a:cubicBezTo>
                    <a:pt x="251" y="160"/>
                    <a:pt x="258" y="153"/>
                    <a:pt x="258" y="14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7"/>
                    <a:pt x="251" y="0"/>
                    <a:pt x="243" y="0"/>
                  </a:cubicBezTo>
                  <a:close/>
                  <a:moveTo>
                    <a:pt x="244" y="148"/>
                  </a:moveTo>
                  <a:cubicBezTo>
                    <a:pt x="48" y="148"/>
                    <a:pt x="48" y="148"/>
                    <a:pt x="48" y="14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4" y="12"/>
                    <a:pt x="244" y="12"/>
                    <a:pt x="244" y="12"/>
                  </a:cubicBezTo>
                  <a:lnTo>
                    <a:pt x="244" y="148"/>
                  </a:lnTo>
                  <a:close/>
                  <a:moveTo>
                    <a:pt x="287" y="225"/>
                  </a:moveTo>
                  <a:cubicBezTo>
                    <a:pt x="260" y="179"/>
                    <a:pt x="260" y="179"/>
                    <a:pt x="260" y="179"/>
                  </a:cubicBezTo>
                  <a:cubicBezTo>
                    <a:pt x="257" y="173"/>
                    <a:pt x="254" y="164"/>
                    <a:pt x="245" y="164"/>
                  </a:cubicBezTo>
                  <a:cubicBezTo>
                    <a:pt x="245" y="164"/>
                    <a:pt x="245" y="164"/>
                    <a:pt x="47" y="164"/>
                  </a:cubicBezTo>
                  <a:cubicBezTo>
                    <a:pt x="38" y="164"/>
                    <a:pt x="36" y="174"/>
                    <a:pt x="32" y="179"/>
                  </a:cubicBezTo>
                  <a:cubicBezTo>
                    <a:pt x="32" y="179"/>
                    <a:pt x="32" y="179"/>
                    <a:pt x="5" y="225"/>
                  </a:cubicBezTo>
                  <a:cubicBezTo>
                    <a:pt x="0" y="232"/>
                    <a:pt x="2" y="240"/>
                    <a:pt x="11" y="240"/>
                  </a:cubicBezTo>
                  <a:cubicBezTo>
                    <a:pt x="11" y="240"/>
                    <a:pt x="11" y="240"/>
                    <a:pt x="282" y="240"/>
                  </a:cubicBezTo>
                  <a:cubicBezTo>
                    <a:pt x="290" y="240"/>
                    <a:pt x="292" y="231"/>
                    <a:pt x="287" y="225"/>
                  </a:cubicBezTo>
                  <a:close/>
                  <a:moveTo>
                    <a:pt x="108" y="233"/>
                  </a:moveTo>
                  <a:cubicBezTo>
                    <a:pt x="114" y="213"/>
                    <a:pt x="114" y="213"/>
                    <a:pt x="114" y="213"/>
                  </a:cubicBezTo>
                  <a:cubicBezTo>
                    <a:pt x="178" y="213"/>
                    <a:pt x="178" y="213"/>
                    <a:pt x="178" y="213"/>
                  </a:cubicBezTo>
                  <a:cubicBezTo>
                    <a:pt x="184" y="233"/>
                    <a:pt x="184" y="233"/>
                    <a:pt x="184" y="233"/>
                  </a:cubicBezTo>
                  <a:lnTo>
                    <a:pt x="108" y="233"/>
                  </a:lnTo>
                  <a:close/>
                  <a:moveTo>
                    <a:pt x="26" y="208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66" y="208"/>
                    <a:pt x="266" y="208"/>
                    <a:pt x="266" y="208"/>
                  </a:cubicBezTo>
                  <a:lnTo>
                    <a:pt x="26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01" tIns="91401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{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440498" y="5517075"/>
            <a:ext cx="1642725" cy="657238"/>
          </a:xfrm>
          <a:prstGeom prst="rect">
            <a:avLst/>
          </a:prstGeom>
          <a:noFill/>
        </p:spPr>
        <p:txBody>
          <a:bodyPr wrap="none" lIns="91401" tIns="45700" rIns="91401" bIns="4570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38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Event-driven</a:t>
            </a: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scale</a:t>
            </a: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lum contras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32" r="23006"/>
          <a:stretch/>
        </p:blipFill>
        <p:spPr>
          <a:xfrm>
            <a:off x="488648" y="2448885"/>
            <a:ext cx="1575590" cy="299185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455329" y="3378478"/>
            <a:ext cx="1550347" cy="2784883"/>
            <a:chOff x="2453727" y="3378426"/>
            <a:chExt cx="1551006" cy="2786070"/>
          </a:xfrm>
        </p:grpSpPr>
        <p:sp>
          <p:nvSpPr>
            <p:cNvPr id="113" name="TextBox 112"/>
            <p:cNvSpPr txBox="1"/>
            <p:nvPr/>
          </p:nvSpPr>
          <p:spPr>
            <a:xfrm>
              <a:off x="2453727" y="5517931"/>
              <a:ext cx="1551006" cy="646565"/>
            </a:xfrm>
            <a:prstGeom prst="rect">
              <a:avLst/>
            </a:prstGeom>
            <a:noFill/>
          </p:spPr>
          <p:txBody>
            <a:bodyPr wrap="none" lIns="91401" tIns="45700" rIns="91401" bIns="4570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388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Abstraction 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of servers</a:t>
              </a:r>
            </a:p>
          </p:txBody>
        </p:sp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2607629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3048163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3488697" y="4162902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 rot="5400000">
              <a:off x="3052921" y="3236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782252" y="3802062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&quot;Not Allowed&quot; Symbol 18"/>
            <p:cNvSpPr/>
            <p:nvPr/>
          </p:nvSpPr>
          <p:spPr bwMode="auto">
            <a:xfrm>
              <a:off x="2597019" y="3378426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9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oup 17">
            <a:extLst>
              <a:ext uri="{FF2B5EF4-FFF2-40B4-BE49-F238E27FC236}">
                <a16:creationId xmlns:a16="http://schemas.microsoft.com/office/drawing/2014/main" id="{8C1A753E-2B53-47EF-ABB9-259C2A3953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09524" y="3315268"/>
            <a:ext cx="633984" cy="734770"/>
            <a:chOff x="9" y="9"/>
            <a:chExt cx="195" cy="226"/>
          </a:xfrm>
        </p:grpSpPr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3B3D8F00-CD0C-44E2-97FA-18C5FB2AA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204"/>
              <a:ext cx="195" cy="31"/>
            </a:xfrm>
            <a:custGeom>
              <a:avLst/>
              <a:gdLst>
                <a:gd name="T0" fmla="*/ 0 w 91"/>
                <a:gd name="T1" fmla="*/ 0 h 15"/>
                <a:gd name="T2" fmla="*/ 16 w 91"/>
                <a:gd name="T3" fmla="*/ 15 h 15"/>
                <a:gd name="T4" fmla="*/ 31 w 91"/>
                <a:gd name="T5" fmla="*/ 0 h 15"/>
                <a:gd name="T6" fmla="*/ 91 w 91"/>
                <a:gd name="T7" fmla="*/ 0 h 15"/>
                <a:gd name="T8" fmla="*/ 75 w 91"/>
                <a:gd name="T9" fmla="*/ 15 h 15"/>
                <a:gd name="T10" fmla="*/ 16 w 91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15">
                  <a:moveTo>
                    <a:pt x="0" y="0"/>
                  </a:moveTo>
                  <a:cubicBezTo>
                    <a:pt x="0" y="8"/>
                    <a:pt x="7" y="15"/>
                    <a:pt x="16" y="15"/>
                  </a:cubicBezTo>
                  <a:cubicBezTo>
                    <a:pt x="24" y="15"/>
                    <a:pt x="31" y="8"/>
                    <a:pt x="3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8"/>
                    <a:pt x="84" y="15"/>
                    <a:pt x="75" y="15"/>
                  </a:cubicBezTo>
                  <a:cubicBezTo>
                    <a:pt x="16" y="15"/>
                    <a:pt x="16" y="15"/>
                    <a:pt x="16" y="15"/>
                  </a:cubicBezTo>
                </a:path>
              </a:pathLst>
            </a:cu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680E54CE-CF36-43B7-ADC1-31DBE65C6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9"/>
              <a:ext cx="172" cy="197"/>
            </a:xfrm>
            <a:custGeom>
              <a:avLst/>
              <a:gdLst>
                <a:gd name="T0" fmla="*/ 0 w 172"/>
                <a:gd name="T1" fmla="*/ 197 h 197"/>
                <a:gd name="T2" fmla="*/ 0 w 172"/>
                <a:gd name="T3" fmla="*/ 0 h 197"/>
                <a:gd name="T4" fmla="*/ 172 w 172"/>
                <a:gd name="T5" fmla="*/ 0 h 197"/>
                <a:gd name="T6" fmla="*/ 172 w 172"/>
                <a:gd name="T7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97">
                  <a:moveTo>
                    <a:pt x="0" y="197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72" y="195"/>
                  </a:lnTo>
                </a:path>
              </a:pathLst>
            </a:cu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6" name="Line 20">
              <a:extLst>
                <a:ext uri="{FF2B5EF4-FFF2-40B4-BE49-F238E27FC236}">
                  <a16:creationId xmlns:a16="http://schemas.microsoft.com/office/drawing/2014/main" id="{39EE02E1-9A85-4AAF-A2CA-4633909F8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" y="58"/>
              <a:ext cx="69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21">
              <a:extLst>
                <a:ext uri="{FF2B5EF4-FFF2-40B4-BE49-F238E27FC236}">
                  <a16:creationId xmlns:a16="http://schemas.microsoft.com/office/drawing/2014/main" id="{47B718B2-6CB7-4F83-ADF4-57315FFB7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" y="105"/>
              <a:ext cx="69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Line 22">
              <a:extLst>
                <a:ext uri="{FF2B5EF4-FFF2-40B4-BE49-F238E27FC236}">
                  <a16:creationId xmlns:a16="http://schemas.microsoft.com/office/drawing/2014/main" id="{5374D375-A588-43F6-AED6-48C96485F0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" y="154"/>
              <a:ext cx="69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9" name="Line 23">
              <a:extLst>
                <a:ext uri="{FF2B5EF4-FFF2-40B4-BE49-F238E27FC236}">
                  <a16:creationId xmlns:a16="http://schemas.microsoft.com/office/drawing/2014/main" id="{37AFBE37-28EE-471C-B09E-F788F7975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" y="58"/>
              <a:ext cx="17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0" name="Line 24">
              <a:extLst>
                <a:ext uri="{FF2B5EF4-FFF2-40B4-BE49-F238E27FC236}">
                  <a16:creationId xmlns:a16="http://schemas.microsoft.com/office/drawing/2014/main" id="{15A7E6DA-F54F-4B53-B11A-89721F57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" y="105"/>
              <a:ext cx="17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3" name="Line 25">
              <a:extLst>
                <a:ext uri="{FF2B5EF4-FFF2-40B4-BE49-F238E27FC236}">
                  <a16:creationId xmlns:a16="http://schemas.microsoft.com/office/drawing/2014/main" id="{0EDD1869-2A7A-49D3-AB30-D8F4EF649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" y="154"/>
              <a:ext cx="17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7B6494-2D23-46F0-81F1-187CF00C1276}"/>
              </a:ext>
            </a:extLst>
          </p:cNvPr>
          <p:cNvGrpSpPr/>
          <p:nvPr/>
        </p:nvGrpSpPr>
        <p:grpSpPr>
          <a:xfrm>
            <a:off x="6345925" y="7227067"/>
            <a:ext cx="210694" cy="208037"/>
            <a:chOff x="6723548" y="7170918"/>
            <a:chExt cx="1100691" cy="107297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591FD4D-69E6-476D-820C-B2A928BBBF24}"/>
                </a:ext>
              </a:extLst>
            </p:cNvPr>
            <p:cNvSpPr/>
            <p:nvPr/>
          </p:nvSpPr>
          <p:spPr bwMode="auto">
            <a:xfrm>
              <a:off x="7113046" y="7170918"/>
              <a:ext cx="326691" cy="32669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A5C1305-6B78-4512-9352-7A52FCD355A5}"/>
                </a:ext>
              </a:extLst>
            </p:cNvPr>
            <p:cNvSpPr/>
            <p:nvPr/>
          </p:nvSpPr>
          <p:spPr bwMode="auto">
            <a:xfrm>
              <a:off x="7497548" y="7917206"/>
              <a:ext cx="326691" cy="32669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EE30370-015C-4A92-AC2B-E93783B1A240}"/>
                </a:ext>
              </a:extLst>
            </p:cNvPr>
            <p:cNvSpPr/>
            <p:nvPr/>
          </p:nvSpPr>
          <p:spPr bwMode="auto">
            <a:xfrm>
              <a:off x="6723548" y="7917206"/>
              <a:ext cx="326691" cy="32669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Left Brace 98">
              <a:extLst>
                <a:ext uri="{FF2B5EF4-FFF2-40B4-BE49-F238E27FC236}">
                  <a16:creationId xmlns:a16="http://schemas.microsoft.com/office/drawing/2014/main" id="{6DC1DC65-3244-4011-AF73-08C42EDA9845}"/>
                </a:ext>
              </a:extLst>
            </p:cNvPr>
            <p:cNvSpPr/>
            <p:nvPr/>
          </p:nvSpPr>
          <p:spPr>
            <a:xfrm rot="5400000">
              <a:off x="7069814" y="7318189"/>
              <a:ext cx="408159" cy="766998"/>
            </a:xfrm>
            <a:prstGeom prst="leftBrace">
              <a:avLst>
                <a:gd name="adj1" fmla="val 51383"/>
                <a:gd name="adj2" fmla="val 50000"/>
              </a:avLst>
            </a:prstGeom>
            <a:ln w="9525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E0CE0BC-8F36-403D-91CC-7B94C85FACE9}"/>
              </a:ext>
            </a:extLst>
          </p:cNvPr>
          <p:cNvGrpSpPr/>
          <p:nvPr/>
        </p:nvGrpSpPr>
        <p:grpSpPr>
          <a:xfrm>
            <a:off x="5181160" y="3504983"/>
            <a:ext cx="210694" cy="208037"/>
            <a:chOff x="6723548" y="7170918"/>
            <a:chExt cx="1100691" cy="107297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0425F01-5EA0-4259-8CB3-6E0675FF5347}"/>
                </a:ext>
              </a:extLst>
            </p:cNvPr>
            <p:cNvSpPr/>
            <p:nvPr/>
          </p:nvSpPr>
          <p:spPr bwMode="auto">
            <a:xfrm>
              <a:off x="7113046" y="7170918"/>
              <a:ext cx="326691" cy="326691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6366052-51B9-4833-89CD-C9BE9DA43995}"/>
                </a:ext>
              </a:extLst>
            </p:cNvPr>
            <p:cNvSpPr/>
            <p:nvPr/>
          </p:nvSpPr>
          <p:spPr bwMode="auto">
            <a:xfrm>
              <a:off x="7497548" y="7917206"/>
              <a:ext cx="326691" cy="326691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E37D11D-9718-4016-80AD-5F4C6D6497FC}"/>
                </a:ext>
              </a:extLst>
            </p:cNvPr>
            <p:cNvSpPr/>
            <p:nvPr/>
          </p:nvSpPr>
          <p:spPr bwMode="auto">
            <a:xfrm>
              <a:off x="6723548" y="7917206"/>
              <a:ext cx="326691" cy="326691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965E5467-7157-4637-B8BF-F83A294414AA}"/>
                </a:ext>
              </a:extLst>
            </p:cNvPr>
            <p:cNvSpPr/>
            <p:nvPr/>
          </p:nvSpPr>
          <p:spPr>
            <a:xfrm rot="5400000">
              <a:off x="7069814" y="7318189"/>
              <a:ext cx="408159" cy="766998"/>
            </a:xfrm>
            <a:prstGeom prst="leftBrace">
              <a:avLst>
                <a:gd name="adj1" fmla="val 51383"/>
                <a:gd name="adj2" fmla="val 50000"/>
              </a:avLst>
            </a:prstGeom>
            <a:ln w="127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3C1B62-FE60-4664-A703-AF10888DDA56}"/>
              </a:ext>
            </a:extLst>
          </p:cNvPr>
          <p:cNvGrpSpPr/>
          <p:nvPr/>
        </p:nvGrpSpPr>
        <p:grpSpPr>
          <a:xfrm>
            <a:off x="9095514" y="3328394"/>
            <a:ext cx="718404" cy="916594"/>
            <a:chOff x="9435652" y="2813805"/>
            <a:chExt cx="732809" cy="934973"/>
          </a:xfrm>
        </p:grpSpPr>
        <p:grpSp>
          <p:nvGrpSpPr>
            <p:cNvPr id="109" name="Group 4">
              <a:extLst>
                <a:ext uri="{FF2B5EF4-FFF2-40B4-BE49-F238E27FC236}">
                  <a16:creationId xmlns:a16="http://schemas.microsoft.com/office/drawing/2014/main" id="{1244B3D5-EBE4-435C-A79F-E20CF91B31E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19" name="Freeform 5">
                <a:extLst>
                  <a:ext uri="{FF2B5EF4-FFF2-40B4-BE49-F238E27FC236}">
                    <a16:creationId xmlns:a16="http://schemas.microsoft.com/office/drawing/2014/main" id="{D0C44193-1089-42AB-A850-26A72836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209DB226-ECD1-4DA6-8AA3-87955D2AC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2" name="Line 7">
                <a:extLst>
                  <a:ext uri="{FF2B5EF4-FFF2-40B4-BE49-F238E27FC236}">
                    <a16:creationId xmlns:a16="http://schemas.microsoft.com/office/drawing/2014/main" id="{E1BCD802-981F-421C-B2CB-0E0674271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3" name="Line 8">
                <a:extLst>
                  <a:ext uri="{FF2B5EF4-FFF2-40B4-BE49-F238E27FC236}">
                    <a16:creationId xmlns:a16="http://schemas.microsoft.com/office/drawing/2014/main" id="{500E3298-6955-4907-A59F-AAF0009224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4" name="Line 9">
                <a:extLst>
                  <a:ext uri="{FF2B5EF4-FFF2-40B4-BE49-F238E27FC236}">
                    <a16:creationId xmlns:a16="http://schemas.microsoft.com/office/drawing/2014/main" id="{F01A5C9A-95C3-4ADB-BF34-96339F6DC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5" name="Line 10">
                <a:extLst>
                  <a:ext uri="{FF2B5EF4-FFF2-40B4-BE49-F238E27FC236}">
                    <a16:creationId xmlns:a16="http://schemas.microsoft.com/office/drawing/2014/main" id="{E5D6CBF7-B6C3-469E-8241-68648DE0F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9774915-A973-48A6-973C-22402D59CF18}"/>
                </a:ext>
              </a:extLst>
            </p:cNvPr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C02E70A-2ED0-4B18-93AA-5281467A306D}"/>
                </a:ext>
              </a:extLst>
            </p:cNvPr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$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36857CA-6697-4457-86B1-3C9F07EAE586}"/>
              </a:ext>
            </a:extLst>
          </p:cNvPr>
          <p:cNvSpPr txBox="1"/>
          <p:nvPr/>
        </p:nvSpPr>
        <p:spPr>
          <a:xfrm>
            <a:off x="8882605" y="5503915"/>
            <a:ext cx="1317911" cy="646290"/>
          </a:xfrm>
          <a:prstGeom prst="rect">
            <a:avLst/>
          </a:prstGeom>
          <a:noFill/>
        </p:spPr>
        <p:txBody>
          <a:bodyPr wrap="none" lIns="91401" tIns="45700" rIns="91401" bIns="4570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38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Per action</a:t>
            </a:r>
          </a:p>
          <a:p>
            <a:pPr marL="0" marR="0" lvl="0" indent="0" algn="ctr" defTabSz="9138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billing</a:t>
            </a:r>
          </a:p>
        </p:txBody>
      </p:sp>
      <p:pic>
        <p:nvPicPr>
          <p:cNvPr id="13" name="Graphic 12" descr="Meeting">
            <a:extLst>
              <a:ext uri="{FF2B5EF4-FFF2-40B4-BE49-F238E27FC236}">
                <a16:creationId xmlns:a16="http://schemas.microsoft.com/office/drawing/2014/main" id="{77BD782F-74E4-4B8D-8573-EB923D656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6238" y="7308879"/>
            <a:ext cx="914400" cy="914400"/>
          </a:xfrm>
          <a:prstGeom prst="rect">
            <a:avLst/>
          </a:prstGeom>
        </p:spPr>
      </p:pic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A7FBCD64-D431-43B3-B6E4-93CD73469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8823" y="4023219"/>
            <a:ext cx="914400" cy="914400"/>
          </a:xfrm>
          <a:prstGeom prst="rect">
            <a:avLst/>
          </a:prstGeom>
        </p:spPr>
      </p:pic>
      <p:pic>
        <p:nvPicPr>
          <p:cNvPr id="25" name="Graphic 24" descr="Downward trend">
            <a:extLst>
              <a:ext uri="{FF2B5EF4-FFF2-40B4-BE49-F238E27FC236}">
                <a16:creationId xmlns:a16="http://schemas.microsoft.com/office/drawing/2014/main" id="{E79B3620-39D1-4BE7-A131-24510A844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7050" y="7477702"/>
            <a:ext cx="914400" cy="914400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327F57D-8E91-43FC-8CED-3C87BB947867}"/>
              </a:ext>
            </a:extLst>
          </p:cNvPr>
          <p:cNvSpPr/>
          <p:nvPr/>
        </p:nvSpPr>
        <p:spPr bwMode="auto">
          <a:xfrm>
            <a:off x="10755734" y="3288354"/>
            <a:ext cx="1065680" cy="1000547"/>
          </a:xfrm>
          <a:prstGeom prst="downArrow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$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833FF3-7FBA-4015-B795-EC7DC661C4B7}"/>
              </a:ext>
            </a:extLst>
          </p:cNvPr>
          <p:cNvSpPr txBox="1"/>
          <p:nvPr/>
        </p:nvSpPr>
        <p:spPr>
          <a:xfrm>
            <a:off x="10773883" y="5552688"/>
            <a:ext cx="1022957" cy="646290"/>
          </a:xfrm>
          <a:prstGeom prst="rect">
            <a:avLst/>
          </a:prstGeom>
          <a:noFill/>
        </p:spPr>
        <p:txBody>
          <a:bodyPr wrap="none" lIns="91401" tIns="45700" rIns="91401" bIns="4570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38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Reduce</a:t>
            </a:r>
          </a:p>
          <a:p>
            <a:pPr marL="0" marR="0" lvl="0" indent="0" algn="ctr" defTabSz="9138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586578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106" grpId="0"/>
      <p:bldP spid="112" grpId="0"/>
      <p:bldP spid="127" grpId="0"/>
      <p:bldP spid="26" grpId="0" animBg="1"/>
      <p:bldP spid="1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2125677"/>
            <a:ext cx="10744200" cy="8002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I wow people by doing complex things - in minutes.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41511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4639" y="295274"/>
            <a:ext cx="3886198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B131B1-B599-42F4-9D11-4EAF6F15AF7A}"/>
              </a:ext>
            </a:extLst>
          </p:cNvPr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E1AE72-7C57-4983-B211-C91E51606636}"/>
              </a:ext>
            </a:extLst>
          </p:cNvPr>
          <p:cNvSpPr txBox="1">
            <a:spLocks/>
          </p:cNvSpPr>
          <p:nvPr/>
        </p:nvSpPr>
        <p:spPr>
          <a:xfrm>
            <a:off x="275484" y="295730"/>
            <a:ext cx="3809457" cy="91744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is Connected</a:t>
            </a:r>
            <a:br>
              <a:rPr kumimoji="0" lang="en-NZ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NZ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176EFB-B23D-4EA1-B9BD-1CE35F940FCF}"/>
              </a:ext>
            </a:extLst>
          </p:cNvPr>
          <p:cNvSpPr txBox="1">
            <a:spLocks/>
          </p:cNvSpPr>
          <p:nvPr/>
        </p:nvSpPr>
        <p:spPr>
          <a:xfrm>
            <a:off x="307019" y="17326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Nearly 200 out of box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Rapid development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68F904-8D3F-40D8-8E80-ED6BF7F5F297}"/>
              </a:ext>
            </a:extLst>
          </p:cNvPr>
          <p:cNvSpPr txBox="1">
            <a:spLocks/>
          </p:cNvSpPr>
          <p:nvPr/>
        </p:nvSpPr>
        <p:spPr>
          <a:xfrm>
            <a:off x="304256" y="4403327"/>
            <a:ext cx="4254660" cy="2335712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Differentiate connection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configuration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Simple to deploy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Portal experience for managing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API Connections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13508" y="497"/>
            <a:ext cx="8122967" cy="6993533"/>
            <a:chOff x="4313508" y="497"/>
            <a:chExt cx="8122967" cy="6993533"/>
          </a:xfrm>
        </p:grpSpPr>
        <p:sp>
          <p:nvSpPr>
            <p:cNvPr id="2" name="Rectangle 1"/>
            <p:cNvSpPr/>
            <p:nvPr/>
          </p:nvSpPr>
          <p:spPr bwMode="auto">
            <a:xfrm>
              <a:off x="4313508" y="497"/>
              <a:ext cx="8122967" cy="6993533"/>
            </a:xfrm>
            <a:prstGeom prst="rect">
              <a:avLst/>
            </a:prstGeom>
            <a:solidFill>
              <a:srgbClr val="006FC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637" y="1636320"/>
              <a:ext cx="6633046" cy="3721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96476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6353265" y="6994024"/>
            <a:ext cx="2151244" cy="2525544"/>
            <a:chOff x="-4399073" y="10251283"/>
            <a:chExt cx="2152769" cy="2527335"/>
          </a:xfrm>
        </p:grpSpPr>
        <p:sp>
          <p:nvSpPr>
            <p:cNvPr id="11" name="Rectangle 9"/>
            <p:cNvSpPr/>
            <p:nvPr/>
          </p:nvSpPr>
          <p:spPr>
            <a:xfrm>
              <a:off x="-4378527" y="10643317"/>
              <a:ext cx="2132223" cy="2135301"/>
            </a:xfrm>
            <a:prstGeom prst="rect">
              <a:avLst/>
            </a:prstGeom>
          </p:spPr>
          <p:txBody>
            <a:bodyPr wrap="square" lIns="182750" tIns="91376" bIns="91376">
              <a:spAutoFit/>
            </a:bodyPr>
            <a:lstStyle/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HTTP, HTTPS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HTTP </a:t>
              </a:r>
              <a:r>
                <a:rPr lang="en-US" sz="1000" kern="0" dirty="0" err="1">
                  <a:solidFill>
                    <a:schemeClr val="accent4"/>
                  </a:solidFill>
                  <a:latin typeface="Segoe UI"/>
                </a:rPr>
                <a:t>Webhook</a:t>
              </a: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 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FTP, SFTP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SMTP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RSS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Compose, Parse JSON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Query, Join, Table, Select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Schedule, Wait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Variables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Terminate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Workflow</a:t>
              </a:r>
              <a:endParaRPr lang="en-US" sz="800" kern="0" dirty="0">
                <a:solidFill>
                  <a:schemeClr val="accent4"/>
                </a:solidFill>
                <a:latin typeface="Segoe UI"/>
              </a:endParaRPr>
            </a:p>
          </p:txBody>
        </p:sp>
        <p:sp>
          <p:nvSpPr>
            <p:cNvPr id="13" name="Rectangle 11"/>
            <p:cNvSpPr/>
            <p:nvPr/>
          </p:nvSpPr>
          <p:spPr>
            <a:xfrm>
              <a:off x="-4399073" y="10251283"/>
              <a:ext cx="2103322" cy="439202"/>
            </a:xfrm>
            <a:prstGeom prst="rect">
              <a:avLst/>
            </a:prstGeom>
          </p:spPr>
          <p:txBody>
            <a:bodyPr wrap="none" lIns="182750" tIns="91376" rIns="182750" bIns="91376">
              <a:spAutoFit/>
            </a:bodyPr>
            <a:lstStyle/>
            <a:p>
              <a:pPr defTabSz="931785">
                <a:lnSpc>
                  <a:spcPct val="90000"/>
                </a:lnSpc>
                <a:defRPr/>
              </a:pPr>
              <a:r>
                <a:rPr lang="en-US" sz="1801" kern="0" dirty="0">
                  <a:solidFill>
                    <a:srgbClr val="7030A0"/>
                  </a:solidFill>
                  <a:latin typeface="Segoe UI"/>
                </a:rPr>
                <a:t>Protocols/Native</a:t>
              </a:r>
            </a:p>
          </p:txBody>
        </p:sp>
      </p:grpSp>
      <p:grpSp>
        <p:nvGrpSpPr>
          <p:cNvPr id="6" name="Group 20"/>
          <p:cNvGrpSpPr/>
          <p:nvPr/>
        </p:nvGrpSpPr>
        <p:grpSpPr>
          <a:xfrm>
            <a:off x="4372619" y="6994030"/>
            <a:ext cx="2657880" cy="2068325"/>
            <a:chOff x="-3501948" y="10050669"/>
            <a:chExt cx="2659767" cy="2069796"/>
          </a:xfrm>
        </p:grpSpPr>
        <p:sp>
          <p:nvSpPr>
            <p:cNvPr id="16" name="Rectangle 24"/>
            <p:cNvSpPr/>
            <p:nvPr/>
          </p:nvSpPr>
          <p:spPr>
            <a:xfrm>
              <a:off x="-3501948" y="10462552"/>
              <a:ext cx="2122361" cy="1657913"/>
            </a:xfrm>
            <a:prstGeom prst="rect">
              <a:avLst/>
            </a:prstGeom>
          </p:spPr>
          <p:txBody>
            <a:bodyPr wrap="square" lIns="182750" tIns="91376" bIns="91376">
              <a:spAutoFit/>
            </a:bodyPr>
            <a:lstStyle/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XML Validation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Transform XML (+Mapper)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Flat File Encode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Flat File Decode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X12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EDIFACT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AS2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 err="1">
                  <a:solidFill>
                    <a:schemeClr val="accent4"/>
                  </a:solidFill>
                  <a:latin typeface="Segoe UI"/>
                </a:rPr>
                <a:t>Int</a:t>
              </a: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 Account Artifact Lookup</a:t>
              </a:r>
              <a:endParaRPr lang="en-US" sz="800" kern="0" dirty="0">
                <a:solidFill>
                  <a:schemeClr val="accent4"/>
                </a:solidFill>
                <a:latin typeface="Segoe UI"/>
              </a:endParaRPr>
            </a:p>
          </p:txBody>
        </p:sp>
        <p:sp>
          <p:nvSpPr>
            <p:cNvPr id="17" name="Rectangle 28"/>
            <p:cNvSpPr/>
            <p:nvPr/>
          </p:nvSpPr>
          <p:spPr>
            <a:xfrm>
              <a:off x="-3501948" y="10050669"/>
              <a:ext cx="2659767" cy="439203"/>
            </a:xfrm>
            <a:prstGeom prst="rect">
              <a:avLst/>
            </a:prstGeom>
          </p:spPr>
          <p:txBody>
            <a:bodyPr wrap="square" lIns="182750" tIns="91376" rIns="182750" bIns="91376">
              <a:spAutoFit/>
            </a:bodyPr>
            <a:lstStyle/>
            <a:p>
              <a:pPr defTabSz="931785">
                <a:lnSpc>
                  <a:spcPct val="90000"/>
                </a:lnSpc>
                <a:defRPr/>
              </a:pPr>
              <a:r>
                <a:rPr lang="en-US" sz="1801" kern="0" dirty="0">
                  <a:solidFill>
                    <a:srgbClr val="7030A0"/>
                  </a:solidFill>
                  <a:latin typeface="Segoe UI"/>
                </a:rPr>
                <a:t>XML &amp; EDI</a:t>
              </a:r>
            </a:p>
          </p:txBody>
        </p:sp>
      </p:grpSp>
      <p:grpSp>
        <p:nvGrpSpPr>
          <p:cNvPr id="7" name="Group 41"/>
          <p:cNvGrpSpPr/>
          <p:nvPr/>
        </p:nvGrpSpPr>
        <p:grpSpPr>
          <a:xfrm>
            <a:off x="8525040" y="7014193"/>
            <a:ext cx="1891716" cy="2812137"/>
            <a:chOff x="4983816" y="4613736"/>
            <a:chExt cx="1893056" cy="2814125"/>
          </a:xfrm>
        </p:grpSpPr>
        <p:sp>
          <p:nvSpPr>
            <p:cNvPr id="18" name="Rectangle 42"/>
            <p:cNvSpPr/>
            <p:nvPr/>
          </p:nvSpPr>
          <p:spPr>
            <a:xfrm>
              <a:off x="4983816" y="4613736"/>
              <a:ext cx="1067835" cy="439201"/>
            </a:xfrm>
            <a:prstGeom prst="rect">
              <a:avLst/>
            </a:prstGeom>
          </p:spPr>
          <p:txBody>
            <a:bodyPr wrap="none" lIns="182750" tIns="91376" rIns="182750" bIns="91376">
              <a:spAutoFit/>
            </a:bodyPr>
            <a:lstStyle/>
            <a:p>
              <a:pPr defTabSz="931785">
                <a:lnSpc>
                  <a:spcPct val="90000"/>
                </a:lnSpc>
                <a:defRPr/>
              </a:pPr>
              <a:r>
                <a:rPr lang="en-US" sz="1801" kern="0" dirty="0">
                  <a:solidFill>
                    <a:srgbClr val="7030A0"/>
                  </a:solidFill>
                  <a:latin typeface="Segoe UI"/>
                </a:rPr>
                <a:t>Hybrid</a:t>
              </a:r>
            </a:p>
          </p:txBody>
        </p:sp>
        <p:sp>
          <p:nvSpPr>
            <p:cNvPr id="19" name="TextBox 45"/>
            <p:cNvSpPr txBox="1"/>
            <p:nvPr/>
          </p:nvSpPr>
          <p:spPr>
            <a:xfrm>
              <a:off x="5025430" y="4933237"/>
              <a:ext cx="1851442" cy="2494624"/>
            </a:xfrm>
            <a:prstGeom prst="rect">
              <a:avLst/>
            </a:prstGeom>
          </p:spPr>
          <p:txBody>
            <a:bodyPr wrap="square" lIns="182750" tIns="91376" bIns="91376">
              <a:spAutoFit/>
            </a:bodyPr>
            <a:lstStyle>
              <a:defPPr>
                <a:defRPr lang="en-US"/>
              </a:defPPr>
              <a:lvl1pPr marL="173038" indent="-173038" defTabSz="932563">
                <a:spcAft>
                  <a:spcPts val="150"/>
                </a:spcAft>
                <a:buFont typeface="Arial" panose="020B0604020202020204" pitchFamily="34" charset="0"/>
                <a:buChar char="•"/>
                <a:defRPr sz="1400">
                  <a:gradFill>
                    <a:gsLst>
                      <a:gs pos="10145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BizTalk Server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File System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IBM DB2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Informix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Oracle DB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MySQL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PostgreSQL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SharePoint Server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SQL Server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SAP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Teradata</a:t>
              </a:r>
            </a:p>
            <a:p>
              <a:pPr marL="176447" indent="-176447" defTabSz="950938">
                <a:spcAft>
                  <a:spcPts val="153"/>
                </a:spcAft>
                <a:defRPr/>
              </a:pPr>
              <a:r>
                <a:rPr lang="en-US" sz="1000" kern="0" dirty="0" err="1">
                  <a:solidFill>
                    <a:schemeClr val="accent4"/>
                  </a:solidFill>
                  <a:latin typeface="Segoe UI"/>
                </a:rPr>
                <a:t>Websphere</a:t>
              </a:r>
              <a:r>
                <a:rPr lang="en-US" sz="1000" kern="0" dirty="0">
                  <a:solidFill>
                    <a:schemeClr val="accent4"/>
                  </a:solidFill>
                  <a:latin typeface="Segoe UI"/>
                </a:rPr>
                <a:t> MQ</a:t>
              </a:r>
            </a:p>
            <a:p>
              <a:pPr marL="0" indent="0" defTabSz="950938">
                <a:spcAft>
                  <a:spcPts val="153"/>
                </a:spcAft>
                <a:buNone/>
                <a:defRPr/>
              </a:pPr>
              <a:endParaRPr lang="en-US" sz="1000" kern="0" dirty="0"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3" name="Group 49"/>
          <p:cNvGrpSpPr/>
          <p:nvPr/>
        </p:nvGrpSpPr>
        <p:grpSpPr>
          <a:xfrm>
            <a:off x="4336508" y="-11275"/>
            <a:ext cx="8389198" cy="5323378"/>
            <a:chOff x="-3985100" y="167006"/>
            <a:chExt cx="7363316" cy="3556456"/>
          </a:xfrm>
        </p:grpSpPr>
        <p:sp>
          <p:nvSpPr>
            <p:cNvPr id="8" name="Rectangle 50"/>
            <p:cNvSpPr/>
            <p:nvPr/>
          </p:nvSpPr>
          <p:spPr>
            <a:xfrm>
              <a:off x="-3985100" y="167006"/>
              <a:ext cx="849038" cy="345355"/>
            </a:xfrm>
            <a:prstGeom prst="rect">
              <a:avLst/>
            </a:prstGeom>
          </p:spPr>
          <p:txBody>
            <a:bodyPr wrap="square" lIns="182750" tIns="91376" rIns="182750" bIns="91376" numCol="4">
              <a:spAutoFit/>
            </a:bodyPr>
            <a:lstStyle/>
            <a:p>
              <a:pPr defTabSz="931785">
                <a:lnSpc>
                  <a:spcPct val="90000"/>
                </a:lnSpc>
                <a:defRPr/>
              </a:pPr>
              <a:r>
                <a:rPr lang="en-US" sz="2400" kern="0" dirty="0">
                  <a:solidFill>
                    <a:srgbClr val="7030A0"/>
                  </a:solidFill>
                  <a:latin typeface="Segoe UI"/>
                </a:rPr>
                <a:t>SaaS</a:t>
              </a:r>
            </a:p>
          </p:txBody>
        </p:sp>
        <p:sp>
          <p:nvSpPr>
            <p:cNvPr id="5" name="TextBox 51"/>
            <p:cNvSpPr txBox="1">
              <a:spLocks/>
            </p:cNvSpPr>
            <p:nvPr/>
          </p:nvSpPr>
          <p:spPr>
            <a:xfrm>
              <a:off x="-3953405" y="283858"/>
              <a:ext cx="7331621" cy="3439604"/>
            </a:xfrm>
            <a:prstGeom prst="rect">
              <a:avLst/>
            </a:prstGeom>
            <a:noFill/>
          </p:spPr>
          <p:txBody>
            <a:bodyPr wrap="square" lIns="182725" tIns="146180" rIns="182725" bIns="0" numCol="4" rtlCol="0">
              <a:noAutofit/>
            </a:bodyPr>
            <a:lstStyle/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10to8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Act!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Adobe Creative Cloud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Adobe Sign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appFigures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Amazon Redshift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Asana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AWeber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Active Directory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API Management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App Services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Application Insights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Automation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Cognitive Services</a:t>
              </a:r>
            </a:p>
            <a:p>
              <a:pPr marL="635858" lvl="1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Content Moderator</a:t>
              </a:r>
            </a:p>
            <a:p>
              <a:pPr marL="635858" lvl="1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Custom Vision</a:t>
              </a:r>
            </a:p>
            <a:p>
              <a:pPr marL="635858" lvl="1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Face API</a:t>
              </a:r>
            </a:p>
            <a:p>
              <a:pPr marL="635858" lvl="1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LUIS</a:t>
              </a:r>
            </a:p>
            <a:p>
              <a:pPr marL="635858" lvl="1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QnA</a:t>
              </a: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 Maker</a:t>
              </a:r>
            </a:p>
            <a:p>
              <a:pPr marL="635858" lvl="1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Text Analytics</a:t>
              </a:r>
            </a:p>
            <a:p>
              <a:pPr marL="635858" lvl="1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Video Indexer</a:t>
              </a:r>
            </a:p>
            <a:p>
              <a:pPr marL="635858" lvl="1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Vision API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Data Lake Store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Document DB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Event Grid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Event Grid Publish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Event Hubs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Files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Functions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Log Analytics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Log Analytics Data Collection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Machine Learning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Resource Manager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Service Bus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SQL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SQL Data Warehouse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Storage Blob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Storage Queues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Azure Storage Tables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Basecamp2&amp;3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Benchmark Email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Bing Maps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Bing Search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BitBucket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Bitly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Bizzy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Blogger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Box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Buffer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Calendly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Campfire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CapsuleCRM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Chatter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Cognito</a:t>
              </a: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 Forms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Common Data Service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Disqus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DocFusion365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DocParser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>
                  <a:solidFill>
                    <a:schemeClr val="accent4"/>
                  </a:solidFill>
                  <a:latin typeface="Segoe UI"/>
                </a:rPr>
                <a:t>DocuSign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>
                  <a:solidFill>
                    <a:schemeClr val="accent4"/>
                  </a:solidFill>
                  <a:latin typeface="Segoe UI"/>
                </a:rPr>
                <a:t>Dropbox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Dynamics CRM Online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Dynamics CRM Service Bus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Dynamics for Financials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Dynamics for Operations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Dynamics NAV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Easy Redmine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Elastic Forms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Enadoc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Eventbrite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Facebook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FlowForma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FreshBooks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Freshdesk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FreshService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GitHub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Gmail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Google Calendar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Google Contacts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Google Drive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Google Sheets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Google Tasks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GoTo</a:t>
              </a: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 Meeting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GoTo</a:t>
              </a: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 Training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GoTo</a:t>
              </a: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 Webinar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Harvest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HelloSign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HipChat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Impala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Infusionsoft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Inoreader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Insightly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Instagram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Instapaper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Intercom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JIRA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JotForm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LeanKit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LinkedIn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LiveChat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MailChimp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Mandrill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Microsoft Forms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Microsoft </a:t>
              </a: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Kaizala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Microsoft </a:t>
              </a: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StaffHub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Microsoft Teams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Microsoft Translator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Medium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MSN Weather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Muhimbi</a:t>
              </a: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 PDF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Nexmo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Office 365 Groups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Office 365 Outlook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ja-JP" sz="950" kern="0" dirty="0">
                  <a:solidFill>
                    <a:schemeClr val="accent4"/>
                  </a:solidFill>
                  <a:latin typeface="Segoe UI"/>
                </a:rPr>
                <a:t>Office</a:t>
              </a:r>
              <a:r>
                <a:rPr lang="ja-JP" altLang="en-US" sz="950" kern="0" dirty="0">
                  <a:solidFill>
                    <a:schemeClr val="accent4"/>
                  </a:solidFill>
                  <a:latin typeface="Segoe UI"/>
                </a:rPr>
                <a:t> </a:t>
              </a:r>
              <a:r>
                <a:rPr lang="en-US" altLang="ja-JP" sz="950" kern="0" dirty="0">
                  <a:solidFill>
                    <a:schemeClr val="accent4"/>
                  </a:solidFill>
                  <a:latin typeface="Segoe UI"/>
                </a:rPr>
                <a:t>365</a:t>
              </a:r>
              <a:r>
                <a:rPr lang="ja-JP" altLang="en-US" sz="950" kern="0" dirty="0">
                  <a:solidFill>
                    <a:schemeClr val="accent4"/>
                  </a:solidFill>
                  <a:latin typeface="Segoe UI"/>
                </a:rPr>
                <a:t> </a:t>
              </a:r>
              <a:r>
                <a:rPr lang="en-US" altLang="ja-JP" sz="950" kern="0" dirty="0">
                  <a:solidFill>
                    <a:schemeClr val="accent4"/>
                  </a:solidFill>
                  <a:latin typeface="Segoe UI"/>
                </a:rPr>
                <a:t>Users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ja-JP" sz="950" kern="0" dirty="0">
                  <a:solidFill>
                    <a:schemeClr val="accent4"/>
                  </a:solidFill>
                  <a:latin typeface="Segoe UI"/>
                </a:rPr>
                <a:t>Office 365 Video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OneDrive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OneDrive for Business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OneNote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Outlook.com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Outlook Customer Manager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Outlook Tasks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Paylocity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PagerDuty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Parserr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Pinterest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Pipedrive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Pitney Bowes Data Validation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Pivotal Tracker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Planner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Plivo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Power BI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Project Online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Redmine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SafetyCulture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Salesforce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Salesforce Chatter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SendGrid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ServiceNow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SharePoint Online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Skype for Business 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Slack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SmartSheet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SparkPost</a:t>
              </a: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 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StaffHub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Stripe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Survey Monkey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Teamwork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Teradata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Todoist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 err="1">
                  <a:solidFill>
                    <a:schemeClr val="accent4"/>
                  </a:solidFill>
                  <a:latin typeface="Segoe UI"/>
                </a:rPr>
                <a:t>Toodledo</a:t>
              </a:r>
              <a:endParaRPr lang="en-US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Trello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Twilio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 dirty="0">
                  <a:solidFill>
                    <a:schemeClr val="accent4"/>
                  </a:solidFill>
                  <a:latin typeface="Segoe UI"/>
                </a:rPr>
                <a:t>Twitter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 err="1">
                  <a:solidFill>
                    <a:schemeClr val="accent4"/>
                  </a:solidFill>
                  <a:latin typeface="Segoe UI"/>
                </a:rPr>
                <a:t>Typeform</a:t>
              </a:r>
              <a:endParaRPr lang="en-GB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 err="1">
                  <a:solidFill>
                    <a:schemeClr val="accent4"/>
                  </a:solidFill>
                  <a:latin typeface="Segoe UI"/>
                </a:rPr>
                <a:t>UserVoice</a:t>
              </a:r>
              <a:endParaRPr lang="en-GB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>
                  <a:solidFill>
                    <a:schemeClr val="accent4"/>
                  </a:solidFill>
                  <a:latin typeface="Segoe UI"/>
                </a:rPr>
                <a:t>Vimeo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>
                  <a:solidFill>
                    <a:schemeClr val="accent4"/>
                  </a:solidFill>
                  <a:latin typeface="Segoe UI"/>
                </a:rPr>
                <a:t>VS Team Services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 err="1">
                  <a:solidFill>
                    <a:schemeClr val="accent4"/>
                  </a:solidFill>
                  <a:latin typeface="Segoe UI"/>
                </a:rPr>
                <a:t>Webmerge</a:t>
              </a:r>
              <a:endParaRPr lang="en-GB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 err="1">
                  <a:solidFill>
                    <a:schemeClr val="accent4"/>
                  </a:solidFill>
                  <a:latin typeface="Segoe UI"/>
                </a:rPr>
                <a:t>Wordpress</a:t>
              </a:r>
              <a:endParaRPr lang="en-GB" sz="950" kern="0" dirty="0">
                <a:solidFill>
                  <a:schemeClr val="accent4"/>
                </a:solidFill>
                <a:latin typeface="Segoe UI"/>
              </a:endParaRP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>
                  <a:solidFill>
                    <a:schemeClr val="accent4"/>
                  </a:solidFill>
                  <a:latin typeface="Segoe UI"/>
                </a:rPr>
                <a:t>Workday HCM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>
                  <a:solidFill>
                    <a:schemeClr val="accent4"/>
                  </a:solidFill>
                  <a:latin typeface="Segoe UI"/>
                </a:rPr>
                <a:t>Wunderlist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>
                  <a:solidFill>
                    <a:schemeClr val="accent4"/>
                  </a:solidFill>
                  <a:latin typeface="Segoe UI"/>
                </a:rPr>
                <a:t>Yammer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>
                  <a:solidFill>
                    <a:schemeClr val="accent4"/>
                  </a:solidFill>
                  <a:latin typeface="Segoe UI"/>
                </a:rPr>
                <a:t>YouTube</a:t>
              </a:r>
            </a:p>
            <a:p>
              <a:pPr marL="169487" indent="-169487" defTabSz="913429">
                <a:spcAft>
                  <a:spcPts val="147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950" kern="0" dirty="0">
                  <a:solidFill>
                    <a:schemeClr val="accent4"/>
                  </a:solidFill>
                  <a:latin typeface="Segoe UI"/>
                </a:rPr>
                <a:t>Zendesk</a:t>
              </a:r>
            </a:p>
            <a:p>
              <a:pPr marL="172893" indent="-172893" defTabSz="93178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endParaRPr lang="en-US" sz="1100" kern="0" dirty="0">
                <a:solidFill>
                  <a:schemeClr val="accent4"/>
                </a:solidFill>
                <a:latin typeface="Segoe UI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4639" y="295274"/>
            <a:ext cx="3886198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B131B1-B599-42F4-9D11-4EAF6F15AF7A}"/>
              </a:ext>
            </a:extLst>
          </p:cNvPr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E1AE72-7C57-4983-B211-C91E51606636}"/>
              </a:ext>
            </a:extLst>
          </p:cNvPr>
          <p:cNvSpPr txBox="1">
            <a:spLocks/>
          </p:cNvSpPr>
          <p:nvPr/>
        </p:nvSpPr>
        <p:spPr>
          <a:xfrm>
            <a:off x="275484" y="295730"/>
            <a:ext cx="3809457" cy="91744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 is Connected</a:t>
            </a:r>
            <a:br>
              <a:rPr lang="en-NZ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 dirty="0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176EFB-B23D-4EA1-B9BD-1CE35F940FCF}"/>
              </a:ext>
            </a:extLst>
          </p:cNvPr>
          <p:cNvSpPr txBox="1">
            <a:spLocks/>
          </p:cNvSpPr>
          <p:nvPr/>
        </p:nvSpPr>
        <p:spPr>
          <a:xfrm>
            <a:off x="307019" y="17326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42970">
              <a:spcAft>
                <a:spcPts val="400"/>
              </a:spcAft>
              <a:buNone/>
              <a:defRPr/>
            </a:pPr>
            <a:r>
              <a:rPr lang="en-US" sz="2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Cloud APIs and </a:t>
            </a:r>
            <a:br>
              <a:rPr lang="en-US" sz="2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platform functionality</a:t>
            </a:r>
          </a:p>
          <a:p>
            <a:pPr marL="0" lvl="1" indent="0" defTabSz="932563">
              <a:spcBef>
                <a:spcPts val="0"/>
              </a:spcBef>
              <a:spcAft>
                <a:spcPts val="612"/>
              </a:spcAft>
              <a:buNone/>
              <a:defRPr/>
            </a:pP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Nearly 200 out of box connectors</a:t>
            </a:r>
          </a:p>
          <a:p>
            <a:pPr marL="0" lvl="1" indent="0" defTabSz="932563">
              <a:spcBef>
                <a:spcPts val="0"/>
              </a:spcBef>
              <a:spcAft>
                <a:spcPts val="612"/>
              </a:spcAft>
              <a:buNone/>
              <a:defRPr/>
            </a:pP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Hosted and managed within </a:t>
            </a:r>
            <a:b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the platform</a:t>
            </a:r>
          </a:p>
          <a:p>
            <a:pPr marL="0" lvl="1" indent="0" defTabSz="932563">
              <a:spcBef>
                <a:spcPts val="0"/>
              </a:spcBef>
              <a:spcAft>
                <a:spcPts val="612"/>
              </a:spcAft>
              <a:buNone/>
              <a:defRPr/>
            </a:pP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Scales to meet your needs </a:t>
            </a:r>
          </a:p>
          <a:p>
            <a:pPr marL="0" lvl="1" indent="0" defTabSz="932563">
              <a:spcBef>
                <a:spcPts val="0"/>
              </a:spcBef>
              <a:spcAft>
                <a:spcPts val="612"/>
              </a:spcAft>
              <a:buNone/>
              <a:defRPr/>
            </a:pP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First class designer experience</a:t>
            </a:r>
          </a:p>
          <a:p>
            <a:pPr marL="0" lvl="1" indent="0" defTabSz="932563">
              <a:spcBef>
                <a:spcPts val="0"/>
              </a:spcBef>
              <a:spcAft>
                <a:spcPts val="612"/>
              </a:spcAft>
              <a:buNone/>
              <a:defRPr/>
            </a:pP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Rapid development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68F904-8D3F-40D8-8E80-ED6BF7F5F297}"/>
              </a:ext>
            </a:extLst>
          </p:cNvPr>
          <p:cNvSpPr txBox="1">
            <a:spLocks/>
          </p:cNvSpPr>
          <p:nvPr/>
        </p:nvSpPr>
        <p:spPr>
          <a:xfrm>
            <a:off x="304256" y="4403327"/>
            <a:ext cx="4254660" cy="2335712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42970">
              <a:spcBef>
                <a:spcPct val="20000"/>
              </a:spcBef>
              <a:spcAft>
                <a:spcPts val="400"/>
              </a:spcAft>
              <a:buClrTx/>
              <a:buNone/>
              <a:defRPr/>
            </a:pPr>
            <a:r>
              <a:rPr lang="en-US" sz="2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connections</a:t>
            </a:r>
          </a:p>
          <a:p>
            <a:pPr marL="0" lvl="1" indent="0" defTabSz="932563">
              <a:spcBef>
                <a:spcPts val="0"/>
              </a:spcBef>
              <a:spcAft>
                <a:spcPts val="612"/>
              </a:spcAft>
              <a:buNone/>
              <a:defRPr/>
            </a:pP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Authenticate once and reuse</a:t>
            </a:r>
          </a:p>
          <a:p>
            <a:pPr marL="0" lvl="1" indent="0" defTabSz="932563">
              <a:spcBef>
                <a:spcPts val="0"/>
              </a:spcBef>
              <a:spcAft>
                <a:spcPts val="612"/>
              </a:spcAft>
              <a:buNone/>
              <a:defRPr/>
            </a:pP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Differentiate connection </a:t>
            </a:r>
            <a:b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configuration</a:t>
            </a:r>
          </a:p>
          <a:p>
            <a:pPr marL="0" lvl="1" indent="0" defTabSz="932563">
              <a:spcBef>
                <a:spcPts val="0"/>
              </a:spcBef>
              <a:spcAft>
                <a:spcPts val="612"/>
              </a:spcAft>
              <a:buNone/>
              <a:defRPr/>
            </a:pP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Simple to deploy</a:t>
            </a:r>
          </a:p>
          <a:p>
            <a:pPr marL="0" lvl="1" indent="0" defTabSz="932563">
              <a:spcBef>
                <a:spcPts val="0"/>
              </a:spcBef>
              <a:spcAft>
                <a:spcPts val="612"/>
              </a:spcAft>
              <a:buNone/>
              <a:defRPr/>
            </a:pP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Portal experience for managing </a:t>
            </a:r>
            <a:b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1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API Connections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5B7C51-E21C-45FD-810F-0B91A3600BA3}"/>
                  </a:ext>
                </a:extLst>
              </p14:cNvPr>
              <p14:cNvContentPartPr/>
              <p14:nvPr/>
            </p14:nvContentPartPr>
            <p14:xfrm>
              <a:off x="5708496" y="7709813"/>
              <a:ext cx="180" cy="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5B7C51-E21C-45FD-810F-0B91A3600B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9496" y="7700813"/>
                <a:ext cx="18000" cy="235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7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2125677"/>
            <a:ext cx="10744200" cy="8002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I can connect to anything!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65540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-Specific Walk-in slides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Tech_Summit_16x9_Template.potx" id="{492E4D5F-2B59-48B5-B832-40899AC74F6B}" vid="{BDED5381-223C-44D6-8C35-6514BC7313A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-50155_Microsoft_Tech_Summit_Light_Template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Tech_Summit_16x9_Template.potx" id="{492E4D5F-2B59-48B5-B832-40899AC74F6B}" vid="{972D79D3-6F99-43E4-872D-DF6765F98523}"/>
    </a:ext>
  </a:extLst>
</a:theme>
</file>

<file path=ppt/theme/theme3.xml><?xml version="1.0" encoding="utf-8"?>
<a:theme xmlns:a="http://schemas.openxmlformats.org/drawingml/2006/main" name="5-50155_Microsoft_Tech_Summit_Dark_Template">
  <a:themeElements>
    <a:clrScheme name="Microsoft Tech Summit Dark Bknd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BCF2"/>
      </a:accent3>
      <a:accent4>
        <a:srgbClr val="FF8C00"/>
      </a:accent4>
      <a:accent5>
        <a:srgbClr val="FFB900"/>
      </a:accent5>
      <a:accent6>
        <a:srgbClr val="D2D2D2"/>
      </a:accent6>
      <a:hlink>
        <a:srgbClr val="93E7FF"/>
      </a:hlink>
      <a:folHlink>
        <a:srgbClr val="93E7F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Tech_Summit_16x9_Template.potx" id="{492E4D5F-2B59-48B5-B832-40899AC74F6B}" vid="{0C7A27C2-3567-420C-A08D-38E7C378A698}"/>
    </a:ext>
  </a:extLst>
</a:theme>
</file>

<file path=ppt/theme/theme4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5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 Integrate 2017  -  Read-Only" id="{C111CC07-8055-402B-84C1-F71CB1CED33F}" vid="{67A9A0F9-D3AE-4AF2-90E4-55B4FEA8C29A}"/>
    </a:ext>
  </a:extLst>
</a:theme>
</file>

<file path=ppt/theme/theme6.xml><?xml version="1.0" encoding="utf-8"?>
<a:theme xmlns:a="http://schemas.openxmlformats.org/drawingml/2006/main" name="1_5-50155_Microsoft_Tech_Summit_Dark_Template">
  <a:themeElements>
    <a:clrScheme name="Microsoft Tech Summit Dark Bknd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BCF2"/>
      </a:accent3>
      <a:accent4>
        <a:srgbClr val="FF8C00"/>
      </a:accent4>
      <a:accent5>
        <a:srgbClr val="FFB900"/>
      </a:accent5>
      <a:accent6>
        <a:srgbClr val="D2D2D2"/>
      </a:accent6>
      <a:hlink>
        <a:srgbClr val="93E7FF"/>
      </a:hlink>
      <a:folHlink>
        <a:srgbClr val="93E7F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Tech_Summit_16x9_Template.potx" id="{492E4D5F-2B59-48B5-B832-40899AC74F6B}" vid="{0C7A27C2-3567-420C-A08D-38E7C378A698}"/>
    </a:ext>
  </a:extLst>
</a:theme>
</file>

<file path=ppt/theme/theme7.xml><?xml version="1.0" encoding="utf-8"?>
<a:theme xmlns:a="http://schemas.openxmlformats.org/drawingml/2006/main" name="1_5-50155_Microsoft_Tech_Summit_Light_Template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Tech_Summit_16x9_Template.potx" id="{492E4D5F-2B59-48B5-B832-40899AC74F6B}" vid="{972D79D3-6F99-43E4-872D-DF6765F98523}"/>
    </a:ext>
  </a:extLst>
</a:theme>
</file>

<file path=ppt/theme/theme8.xml><?xml version="1.0" encoding="utf-8"?>
<a:theme xmlns:a="http://schemas.openxmlformats.org/drawingml/2006/main" name="1_CIty-Specific Walk-in slides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Tech_Summit_16x9_Template.potx" id="{492E4D5F-2B59-48B5-B832-40899AC74F6B}" vid="{BDED5381-223C-44D6-8C35-6514BC7313A8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AE1664EAC9049A1A610C2EF7C0B4E" ma:contentTypeVersion="10" ma:contentTypeDescription="Create a new document." ma:contentTypeScope="" ma:versionID="8965e6df712bc2bbe27e218a39247970">
  <xsd:schema xmlns:xsd="http://www.w3.org/2001/XMLSchema" xmlns:xs="http://www.w3.org/2001/XMLSchema" xmlns:p="http://schemas.microsoft.com/office/2006/metadata/properties" xmlns:ns2="c8a226eb-880c-4838-960a-dd9849c9b254" xmlns:ns3="11753f83-bfd2-44e9-81b9-672f1850bef6" targetNamespace="http://schemas.microsoft.com/office/2006/metadata/properties" ma:root="true" ma:fieldsID="83c2771f2627ac1e8557feb9e371558c" ns2:_="" ns3:_="">
    <xsd:import namespace="c8a226eb-880c-4838-960a-dd9849c9b254"/>
    <xsd:import namespace="11753f83-bfd2-44e9-81b9-672f1850be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odified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226eb-880c-4838-960a-dd9849c9b2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odified0" ma:index="17" nillable="true" ma:displayName="Modified" ma:format="DateOnly" ma:internalName="Modified0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753f83-bfd2-44e9-81b9-672f1850be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dified0 xmlns="c8a226eb-880c-4838-960a-dd9849c9b25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4C9D88-9648-4D03-AF7E-B384A4483B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226eb-880c-4838-960a-dd9849c9b254"/>
    <ds:schemaRef ds:uri="11753f83-bfd2-44e9-81b9-672f1850b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11753f83-bfd2-44e9-81b9-672f1850bef6"/>
    <ds:schemaRef ds:uri="c8a226eb-880c-4838-960a-dd9849c9b25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Microsoft_Tech_Summit_16x9_Template</Template>
  <TotalTime>9408</TotalTime>
  <Words>570</Words>
  <Application>Microsoft Office PowerPoint</Application>
  <PresentationFormat>Personalizado</PresentationFormat>
  <Paragraphs>264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7</vt:i4>
      </vt:variant>
    </vt:vector>
  </HeadingPairs>
  <TitlesOfParts>
    <vt:vector size="23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CIty-Specific Walk-in slides</vt:lpstr>
      <vt:lpstr>5-50155_Microsoft_Tech_Summit_Light_Template</vt:lpstr>
      <vt:lpstr>5-50155_Microsoft_Tech_Summit_Dark_Template</vt:lpstr>
      <vt:lpstr>5-50109_Microsoft_Light_Template</vt:lpstr>
      <vt:lpstr>5-50111_Build 2017_LIGHT GRAY TEMPLATE</vt:lpstr>
      <vt:lpstr>1_5-50155_Microsoft_Tech_Summit_Dark_Template</vt:lpstr>
      <vt:lpstr>1_5-50155_Microsoft_Tech_Summit_Light_Template</vt:lpstr>
      <vt:lpstr>1_CIty-Specific Walk-in slides</vt:lpstr>
      <vt:lpstr>What is Logic Apps?</vt:lpstr>
      <vt:lpstr>Logic Apps is  Powerful Integration </vt:lpstr>
      <vt:lpstr>Logic Apps is Serverless Technology</vt:lpstr>
      <vt:lpstr>I wow people by doing complex things - in minutes.</vt:lpstr>
      <vt:lpstr>Presentación de PowerPoint</vt:lpstr>
      <vt:lpstr>Presentación de PowerPoint</vt:lpstr>
      <vt:lpstr>I can connect to anything!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Matthew Farmer</dc:creator>
  <cp:keywords>Microsoft Tech Summit</cp:keywords>
  <dc:description>Template: Mitchell Derrey, Silver Fox Productions_x000d_
Formatting: _x000d_
Audience Type:</dc:description>
  <cp:lastModifiedBy>Juan Carlos Martínez García</cp:lastModifiedBy>
  <cp:revision>10</cp:revision>
  <dcterms:created xsi:type="dcterms:W3CDTF">2017-10-30T22:02:54Z</dcterms:created>
  <dcterms:modified xsi:type="dcterms:W3CDTF">2018-04-23T15:15:05Z</dcterms:modified>
  <cp:category>Microsoft Tech Summit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0x010100A46AE1664EAC9049A1A610C2EF7C0B4E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mattfarm@microsoft.com</vt:lpwstr>
  </property>
  <property fmtid="{D5CDD505-2E9C-101B-9397-08002B2CF9AE}" pid="14" name="MSIP_Label_f42aa342-8706-4288-bd11-ebb85995028c_SetDate">
    <vt:lpwstr>2017-10-30T22:03:08.1026809Z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